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9"/>
  </p:notesMasterIdLst>
  <p:sldIdLst>
    <p:sldId id="256" r:id="rId2"/>
    <p:sldId id="258" r:id="rId3"/>
    <p:sldId id="259" r:id="rId4"/>
    <p:sldId id="275" r:id="rId5"/>
    <p:sldId id="260" r:id="rId6"/>
    <p:sldId id="282" r:id="rId7"/>
    <p:sldId id="262" r:id="rId8"/>
    <p:sldId id="281" r:id="rId9"/>
    <p:sldId id="263" r:id="rId10"/>
    <p:sldId id="265" r:id="rId11"/>
    <p:sldId id="309" r:id="rId12"/>
    <p:sldId id="308" r:id="rId13"/>
    <p:sldId id="266" r:id="rId14"/>
    <p:sldId id="267" r:id="rId15"/>
    <p:sldId id="264" r:id="rId16"/>
    <p:sldId id="268" r:id="rId17"/>
    <p:sldId id="303" r:id="rId18"/>
    <p:sldId id="284" r:id="rId19"/>
    <p:sldId id="269" r:id="rId20"/>
    <p:sldId id="270" r:id="rId21"/>
    <p:sldId id="271" r:id="rId22"/>
    <p:sldId id="272" r:id="rId23"/>
    <p:sldId id="274" r:id="rId24"/>
    <p:sldId id="304" r:id="rId25"/>
    <p:sldId id="285" r:id="rId26"/>
    <p:sldId id="286" r:id="rId27"/>
    <p:sldId id="292" r:id="rId28"/>
    <p:sldId id="305" r:id="rId29"/>
    <p:sldId id="293" r:id="rId30"/>
    <p:sldId id="306" r:id="rId31"/>
    <p:sldId id="294" r:id="rId32"/>
    <p:sldId id="296" r:id="rId33"/>
    <p:sldId id="297" r:id="rId34"/>
    <p:sldId id="307" r:id="rId35"/>
    <p:sldId id="299" r:id="rId36"/>
    <p:sldId id="300" r:id="rId37"/>
    <p:sldId id="302" r:id="rId38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109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r-Cyrl-B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194A39-528E-48A0-9745-B227B69AF5C6}" type="datetimeFigureOut">
              <a:rPr lang="sr-Cyrl-BA" smtClean="0"/>
              <a:t>6.5.2017.</a:t>
            </a:fld>
            <a:endParaRPr lang="sr-Cyrl-B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r-Cyrl-B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07A5A0-624B-4118-8D29-3D05180743D6}" type="slidenum">
              <a:rPr lang="sr-Cyrl-BA" smtClean="0"/>
              <a:t>‹#›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073717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r-Cyrl-B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07A5A0-624B-4118-8D29-3D05180743D6}" type="slidenum">
              <a:rPr lang="sr-Cyrl-BA" smtClean="0"/>
              <a:t>22</a:t>
            </a:fld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72429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38C2-43C2-4B3F-90A7-F8428A32424F}" type="datetimeFigureOut">
              <a:rPr lang="sr-Cyrl-BA" smtClean="0"/>
              <a:t>6.5.2017.</a:t>
            </a:fld>
            <a:endParaRPr lang="sr-Cyrl-BA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617E-2B16-4ADF-A4C5-04AE192E0177}" type="slidenum">
              <a:rPr lang="sr-Cyrl-BA" smtClean="0"/>
              <a:t>‹#›</a:t>
            </a:fld>
            <a:endParaRPr lang="sr-Cyrl-BA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38C2-43C2-4B3F-90A7-F8428A32424F}" type="datetimeFigureOut">
              <a:rPr lang="sr-Cyrl-BA" smtClean="0"/>
              <a:t>6.5.2017.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617E-2B16-4ADF-A4C5-04AE192E0177}" type="slidenum">
              <a:rPr lang="sr-Cyrl-BA" smtClean="0"/>
              <a:t>‹#›</a:t>
            </a:fld>
            <a:endParaRPr lang="sr-Cyrl-B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38C2-43C2-4B3F-90A7-F8428A32424F}" type="datetimeFigureOut">
              <a:rPr lang="sr-Cyrl-BA" smtClean="0"/>
              <a:t>6.5.2017.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617E-2B16-4ADF-A4C5-04AE192E0177}" type="slidenum">
              <a:rPr lang="sr-Cyrl-BA" smtClean="0"/>
              <a:t>‹#›</a:t>
            </a:fld>
            <a:endParaRPr lang="sr-Cyrl-B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38C2-43C2-4B3F-90A7-F8428A32424F}" type="datetimeFigureOut">
              <a:rPr lang="sr-Cyrl-BA" smtClean="0"/>
              <a:t>6.5.2017.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617E-2B16-4ADF-A4C5-04AE192E0177}" type="slidenum">
              <a:rPr lang="sr-Cyrl-BA" smtClean="0"/>
              <a:t>‹#›</a:t>
            </a:fld>
            <a:endParaRPr lang="sr-Cyrl-B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38C2-43C2-4B3F-90A7-F8428A32424F}" type="datetimeFigureOut">
              <a:rPr lang="sr-Cyrl-BA" smtClean="0"/>
              <a:t>6.5.2017.</a:t>
            </a:fld>
            <a:endParaRPr lang="sr-Cyrl-B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8E4617E-2B16-4ADF-A4C5-04AE192E0177}" type="slidenum">
              <a:rPr lang="sr-Cyrl-BA" smtClean="0"/>
              <a:t>‹#›</a:t>
            </a:fld>
            <a:endParaRPr lang="sr-Cyrl-B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38C2-43C2-4B3F-90A7-F8428A32424F}" type="datetimeFigureOut">
              <a:rPr lang="sr-Cyrl-BA" smtClean="0"/>
              <a:t>6.5.2017.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617E-2B16-4ADF-A4C5-04AE192E0177}" type="slidenum">
              <a:rPr lang="sr-Cyrl-BA" smtClean="0"/>
              <a:t>‹#›</a:t>
            </a:fld>
            <a:endParaRPr lang="sr-Cyrl-B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38C2-43C2-4B3F-90A7-F8428A32424F}" type="datetimeFigureOut">
              <a:rPr lang="sr-Cyrl-BA" smtClean="0"/>
              <a:t>6.5.2017.</a:t>
            </a:fld>
            <a:endParaRPr lang="sr-Cyrl-B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617E-2B16-4ADF-A4C5-04AE192E0177}" type="slidenum">
              <a:rPr lang="sr-Cyrl-BA" smtClean="0"/>
              <a:t>‹#›</a:t>
            </a:fld>
            <a:endParaRPr lang="sr-Cyrl-B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38C2-43C2-4B3F-90A7-F8428A32424F}" type="datetimeFigureOut">
              <a:rPr lang="sr-Cyrl-BA" smtClean="0"/>
              <a:t>6.5.2017.</a:t>
            </a:fld>
            <a:endParaRPr lang="sr-Cyrl-B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617E-2B16-4ADF-A4C5-04AE192E0177}" type="slidenum">
              <a:rPr lang="sr-Cyrl-BA" smtClean="0"/>
              <a:t>‹#›</a:t>
            </a:fld>
            <a:endParaRPr lang="sr-Cyrl-B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38C2-43C2-4B3F-90A7-F8428A32424F}" type="datetimeFigureOut">
              <a:rPr lang="sr-Cyrl-BA" smtClean="0"/>
              <a:t>6.5.2017.</a:t>
            </a:fld>
            <a:endParaRPr lang="sr-Cyrl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617E-2B16-4ADF-A4C5-04AE192E0177}" type="slidenum">
              <a:rPr lang="sr-Cyrl-BA" smtClean="0"/>
              <a:t>‹#›</a:t>
            </a:fld>
            <a:endParaRPr lang="sr-Cyrl-B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38C2-43C2-4B3F-90A7-F8428A32424F}" type="datetimeFigureOut">
              <a:rPr lang="sr-Cyrl-BA" smtClean="0"/>
              <a:t>6.5.2017.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617E-2B16-4ADF-A4C5-04AE192E0177}" type="slidenum">
              <a:rPr lang="sr-Cyrl-BA" smtClean="0"/>
              <a:t>‹#›</a:t>
            </a:fld>
            <a:endParaRPr lang="sr-Cyrl-B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F38C2-43C2-4B3F-90A7-F8428A32424F}" type="datetimeFigureOut">
              <a:rPr lang="sr-Cyrl-BA" smtClean="0"/>
              <a:t>6.5.2017.</a:t>
            </a:fld>
            <a:endParaRPr lang="sr-Cyrl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B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4617E-2B16-4ADF-A4C5-04AE192E0177}" type="slidenum">
              <a:rPr lang="sr-Cyrl-BA" smtClean="0"/>
              <a:t>‹#›</a:t>
            </a:fld>
            <a:endParaRPr lang="sr-Cyrl-B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D47F38C2-43C2-4B3F-90A7-F8428A32424F}" type="datetimeFigureOut">
              <a:rPr lang="sr-Cyrl-BA" smtClean="0"/>
              <a:t>6.5.2017.</a:t>
            </a:fld>
            <a:endParaRPr lang="sr-Cyrl-B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sr-Cyrl-BA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8E4617E-2B16-4ADF-A4C5-04AE192E0177}" type="slidenum">
              <a:rPr lang="sr-Cyrl-BA" smtClean="0"/>
              <a:t>‹#›</a:t>
            </a:fld>
            <a:endParaRPr lang="sr-Cyrl-B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ave 1"/>
          <p:cNvSpPr/>
          <p:nvPr/>
        </p:nvSpPr>
        <p:spPr>
          <a:xfrm>
            <a:off x="1187624" y="1052736"/>
            <a:ext cx="6984776" cy="3362672"/>
          </a:xfrm>
          <a:prstGeom prst="wav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4800" dirty="0" smtClean="0"/>
              <a:t> </a:t>
            </a:r>
            <a:r>
              <a:rPr lang="sr-Cyrl-RS" sz="4800" dirty="0" smtClean="0">
                <a:solidFill>
                  <a:srgbClr val="002060"/>
                </a:solidFill>
              </a:rPr>
              <a:t>ЦРНА  ГОРА У ДОБА  ВЛАДИЧАНСТВА</a:t>
            </a:r>
            <a:endParaRPr lang="sr-Cyrl-BA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80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Alternate Process 2"/>
          <p:cNvSpPr/>
          <p:nvPr/>
        </p:nvSpPr>
        <p:spPr>
          <a:xfrm>
            <a:off x="1547664" y="404664"/>
            <a:ext cx="4680520" cy="900680"/>
          </a:xfrm>
          <a:prstGeom prst="flowChartAlternateProcess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solidFill>
                  <a:srgbClr val="002060"/>
                </a:solidFill>
              </a:rPr>
              <a:t>ЗАВРШИО РАТ СА ТУРЦИМ</a:t>
            </a:r>
            <a:r>
              <a:rPr lang="sr-Cyrl-RS" sz="2400" dirty="0" smtClean="0">
                <a:solidFill>
                  <a:srgbClr val="002060"/>
                </a:solidFill>
              </a:rPr>
              <a:t>А</a:t>
            </a:r>
            <a:endParaRPr lang="sr-Cyrl-BA" sz="2400" dirty="0">
              <a:solidFill>
                <a:srgbClr val="00206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610483" y="1765390"/>
            <a:ext cx="484632" cy="7052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5" name="Rounded Rectangle 4"/>
          <p:cNvSpPr/>
          <p:nvPr/>
        </p:nvSpPr>
        <p:spPr>
          <a:xfrm>
            <a:off x="827583" y="2780928"/>
            <a:ext cx="5760640" cy="9144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solidFill>
                  <a:srgbClr val="002060"/>
                </a:solidFill>
              </a:rPr>
              <a:t>ПОБЕДА  НА </a:t>
            </a:r>
            <a:r>
              <a:rPr lang="sr-Cyrl-RS" sz="2800" dirty="0" smtClean="0">
                <a:solidFill>
                  <a:srgbClr val="00B050"/>
                </a:solidFill>
              </a:rPr>
              <a:t>МАРТИНИЋИМА</a:t>
            </a:r>
            <a:r>
              <a:rPr lang="sr-Cyrl-RS" sz="2800" dirty="0" smtClean="0">
                <a:solidFill>
                  <a:srgbClr val="002060"/>
                </a:solidFill>
              </a:rPr>
              <a:t> И </a:t>
            </a:r>
            <a:r>
              <a:rPr lang="sr-Cyrl-RS" sz="2800" dirty="0" smtClean="0">
                <a:solidFill>
                  <a:srgbClr val="00B050"/>
                </a:solidFill>
              </a:rPr>
              <a:t>КРУСИМА</a:t>
            </a:r>
            <a:r>
              <a:rPr lang="sr-Cyrl-RS" sz="2800" dirty="0" smtClean="0">
                <a:solidFill>
                  <a:srgbClr val="002060"/>
                </a:solidFill>
              </a:rPr>
              <a:t> 1796.ГОДИНЕ</a:t>
            </a:r>
            <a:endParaRPr lang="sr-Cyrl-BA" sz="2800" dirty="0">
              <a:solidFill>
                <a:srgbClr val="00206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3676756" y="4149080"/>
            <a:ext cx="422336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7" name="Wave 6"/>
          <p:cNvSpPr/>
          <p:nvPr/>
        </p:nvSpPr>
        <p:spPr>
          <a:xfrm>
            <a:off x="1314580" y="4941168"/>
            <a:ext cx="5273643" cy="1521840"/>
          </a:xfrm>
          <a:prstGeom prst="wav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dirty="0" smtClean="0"/>
              <a:t>МАТЕРИЈАЛНА ПОМОЋ ОД РУСИЈЕ</a:t>
            </a:r>
            <a:endParaRPr lang="sr-Cyrl-BA" sz="2800" dirty="0"/>
          </a:p>
        </p:txBody>
      </p:sp>
    </p:spTree>
    <p:extLst>
      <p:ext uri="{BB962C8B-B14F-4D97-AF65-F5344CB8AC3E}">
        <p14:creationId xmlns:p14="http://schemas.microsoft.com/office/powerpoint/2010/main" val="2621449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395536" y="1196752"/>
            <a:ext cx="7200800" cy="5661248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...Ви </a:t>
            </a:r>
            <a:r>
              <a:rPr lang="ru-RU" sz="3600" b="1" dirty="0"/>
              <a:t>и сами знате да су се Турци од вазда бојали, а и сад се боје Црногораца, боје се србскијех витезова, који нијесу вични своју постојбину остављати, а још мање црним образом на свој се дом повраћати</a:t>
            </a:r>
            <a:r>
              <a:rPr lang="ru-RU" sz="3600" b="1" dirty="0" smtClean="0"/>
              <a:t>...</a:t>
            </a:r>
            <a:endParaRPr lang="sr-Cyrl-BA" sz="3600" b="1" dirty="0"/>
          </a:p>
        </p:txBody>
      </p:sp>
      <p:sp>
        <p:nvSpPr>
          <p:cNvPr id="3" name="Rounded Rectangle 2"/>
          <p:cNvSpPr/>
          <p:nvPr/>
        </p:nvSpPr>
        <p:spPr>
          <a:xfrm>
            <a:off x="395536" y="163488"/>
            <a:ext cx="7056784" cy="9144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/>
              <a:t>ГОВОР  ПЕТРА </a:t>
            </a:r>
            <a:r>
              <a:rPr lang="en-US" sz="2400" b="1" dirty="0" smtClean="0"/>
              <a:t>I </a:t>
            </a:r>
            <a:r>
              <a:rPr lang="sr-Cyrl-RS" sz="2400" b="1" dirty="0" smtClean="0"/>
              <a:t>ПРЕД  БИТКУ НА КРУСИМА</a:t>
            </a:r>
          </a:p>
          <a:p>
            <a:pPr algn="ctr"/>
            <a:r>
              <a:rPr lang="sr-Cyrl-RS" sz="2400" b="1" dirty="0" smtClean="0"/>
              <a:t>СЕПТЕМБАР 1796.</a:t>
            </a:r>
            <a:endParaRPr lang="sr-Cyrl-BA" sz="2400" b="1" dirty="0"/>
          </a:p>
        </p:txBody>
      </p:sp>
    </p:spTree>
    <p:extLst>
      <p:ext uri="{BB962C8B-B14F-4D97-AF65-F5344CB8AC3E}">
        <p14:creationId xmlns:p14="http://schemas.microsoft.com/office/powerpoint/2010/main" val="909630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808"/>
            <a:ext cx="9108504" cy="5020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467544" y="44624"/>
            <a:ext cx="7488832" cy="1535088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FF0000"/>
                </a:solidFill>
              </a:rPr>
              <a:t>ВОЂЕ</a:t>
            </a:r>
          </a:p>
          <a:p>
            <a:pPr algn="ctr"/>
            <a:r>
              <a:rPr lang="sr-Cyrl-RS" sz="2400" b="1" dirty="0" smtClean="0">
                <a:solidFill>
                  <a:srgbClr val="0070C0"/>
                </a:solidFill>
              </a:rPr>
              <a:t>ПЕТАР  </a:t>
            </a:r>
            <a:r>
              <a:rPr lang="en-US" sz="2400" b="1" dirty="0" smtClean="0">
                <a:solidFill>
                  <a:srgbClr val="0070C0"/>
                </a:solidFill>
              </a:rPr>
              <a:t>I </a:t>
            </a:r>
            <a:r>
              <a:rPr lang="sr-Cyrl-RS" sz="2400" b="1" dirty="0" smtClean="0">
                <a:solidFill>
                  <a:srgbClr val="0070C0"/>
                </a:solidFill>
              </a:rPr>
              <a:t> ПЕТРОВИЋ</a:t>
            </a:r>
            <a:r>
              <a:rPr lang="en-US" sz="2400" b="1" dirty="0" smtClean="0">
                <a:solidFill>
                  <a:srgbClr val="0070C0"/>
                </a:solidFill>
              </a:rPr>
              <a:t> </a:t>
            </a:r>
            <a:r>
              <a:rPr lang="sr-Cyrl-RS" sz="2400" b="1" dirty="0" smtClean="0">
                <a:solidFill>
                  <a:srgbClr val="0070C0"/>
                </a:solidFill>
              </a:rPr>
              <a:t>  ЊЕГОШ   </a:t>
            </a:r>
          </a:p>
          <a:p>
            <a:pPr algn="ctr"/>
            <a:r>
              <a:rPr lang="sr-Cyrl-RS" sz="2400" b="1" dirty="0" smtClean="0">
                <a:solidFill>
                  <a:srgbClr val="0070C0"/>
                </a:solidFill>
              </a:rPr>
              <a:t>И    МАХМУТ </a:t>
            </a:r>
            <a:r>
              <a:rPr lang="sr-Cyrl-RS" sz="2400" b="1" dirty="0">
                <a:solidFill>
                  <a:srgbClr val="0070C0"/>
                </a:solidFill>
              </a:rPr>
              <a:t>-</a:t>
            </a:r>
            <a:r>
              <a:rPr lang="sr-Cyrl-RS" sz="2400" b="1" dirty="0" smtClean="0">
                <a:solidFill>
                  <a:srgbClr val="0070C0"/>
                </a:solidFill>
              </a:rPr>
              <a:t>  ПАША  БУШ</a:t>
            </a:r>
            <a:r>
              <a:rPr lang="en-US" sz="2400" b="1" dirty="0" smtClean="0">
                <a:solidFill>
                  <a:srgbClr val="0070C0"/>
                </a:solidFill>
              </a:rPr>
              <a:t>A</a:t>
            </a:r>
            <a:r>
              <a:rPr lang="sr-Cyrl-RS" sz="2400" b="1" dirty="0" smtClean="0">
                <a:solidFill>
                  <a:srgbClr val="0070C0"/>
                </a:solidFill>
              </a:rPr>
              <a:t>ТЛИЈА</a:t>
            </a:r>
            <a:endParaRPr lang="sr-Cyrl-BA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364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39352" y="0"/>
            <a:ext cx="8049072" cy="198884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solidFill>
                  <a:srgbClr val="002060"/>
                </a:solidFill>
              </a:rPr>
              <a:t>ЗАКОН  ОПШЧИ   ЦРНОГОРСКИ </a:t>
            </a:r>
          </a:p>
          <a:p>
            <a:pPr algn="ctr"/>
            <a:r>
              <a:rPr lang="sr-Cyrl-RS" sz="3200" dirty="0" smtClean="0">
                <a:solidFill>
                  <a:srgbClr val="002060"/>
                </a:solidFill>
              </a:rPr>
              <a:t>И  БРДСКИ - </a:t>
            </a:r>
            <a:r>
              <a:rPr lang="sr-Cyrl-RS" sz="3200" b="1" dirty="0" smtClean="0">
                <a:solidFill>
                  <a:srgbClr val="002060"/>
                </a:solidFill>
              </a:rPr>
              <a:t>СТЕГА</a:t>
            </a:r>
          </a:p>
          <a:p>
            <a:pPr algn="ctr"/>
            <a:r>
              <a:rPr lang="sr-Cyrl-RS" sz="3200" dirty="0" smtClean="0">
                <a:solidFill>
                  <a:srgbClr val="002060"/>
                </a:solidFill>
              </a:rPr>
              <a:t>1798.ГОД.</a:t>
            </a:r>
            <a:endParaRPr lang="sr-Cyrl-BA" sz="3200" dirty="0">
              <a:solidFill>
                <a:srgbClr val="002060"/>
              </a:solidFill>
            </a:endParaRPr>
          </a:p>
        </p:txBody>
      </p:sp>
      <p:sp>
        <p:nvSpPr>
          <p:cNvPr id="3" name="Wave 2"/>
          <p:cNvSpPr/>
          <p:nvPr/>
        </p:nvSpPr>
        <p:spPr>
          <a:xfrm>
            <a:off x="539552" y="1844824"/>
            <a:ext cx="4320480" cy="1778496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7030A0"/>
                </a:solidFill>
              </a:rPr>
              <a:t>ПРВИ ПИСАНИ ЗАКОНИК  У ЦРНОЈ ГОРИ</a:t>
            </a:r>
            <a:endParaRPr lang="sr-Cyrl-BA" sz="2400" b="1" dirty="0">
              <a:solidFill>
                <a:srgbClr val="7030A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187624" y="3789040"/>
            <a:ext cx="4464496" cy="842392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bg1"/>
                </a:solidFill>
              </a:rPr>
              <a:t>КАЗНА ЗА ИЗДАЈУ ДОМОВИНЕ</a:t>
            </a:r>
            <a:endParaRPr lang="sr-Cyrl-BA" sz="20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03648" y="5013176"/>
            <a:ext cx="4853717" cy="1225025"/>
          </a:xfrm>
          <a:prstGeom prst="round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bg1"/>
                </a:solidFill>
              </a:rPr>
              <a:t>СМРТНА КАЗНА ЗА УБИСТВО </a:t>
            </a:r>
          </a:p>
          <a:p>
            <a:pPr algn="ctr"/>
            <a:r>
              <a:rPr lang="sr-Cyrl-RS" sz="2400" b="1" dirty="0" smtClean="0">
                <a:solidFill>
                  <a:schemeClr val="bg1"/>
                </a:solidFill>
              </a:rPr>
              <a:t>ИЗ   КРВНЕ   ОСВЕТЕ</a:t>
            </a:r>
            <a:endParaRPr lang="sr-Cyrl-B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921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2132856"/>
            <a:ext cx="3600400" cy="42843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979712" y="260648"/>
            <a:ext cx="5472608" cy="141845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chemeClr val="bg1"/>
                </a:solidFill>
              </a:rPr>
              <a:t>ПРВИ ПИСАНИ ЗАКОН ЦРНЕ ГОРЕ</a:t>
            </a:r>
            <a:endParaRPr lang="sr-Cyrl-B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703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22413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rgbClr val="7030A0"/>
                </a:solidFill>
              </a:rPr>
              <a:t>ГРБ  ДИНАСТИЈЕ ПЕТРОВИЋ-ЊЕГОШ</a:t>
            </a:r>
            <a:endParaRPr lang="sr-Cyrl-BA" dirty="0">
              <a:solidFill>
                <a:srgbClr val="7030A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060848"/>
            <a:ext cx="3810000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72012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r-Cyrl-RS" dirty="0" smtClean="0">
                <a:solidFill>
                  <a:srgbClr val="002060"/>
                </a:solidFill>
              </a:rPr>
              <a:t>ПЕТАР  </a:t>
            </a:r>
            <a:r>
              <a:rPr lang="en-US" dirty="0" smtClean="0">
                <a:solidFill>
                  <a:srgbClr val="002060"/>
                </a:solidFill>
              </a:rPr>
              <a:t>II</a:t>
            </a:r>
            <a:r>
              <a:rPr lang="sr-Cyrl-RS" dirty="0" smtClean="0">
                <a:solidFill>
                  <a:srgbClr val="002060"/>
                </a:solidFill>
              </a:rPr>
              <a:t>  ПЕТРОВИЋ -ЊЕГОШ</a:t>
            </a:r>
            <a:endParaRPr lang="sr-Cyrl-BA" dirty="0">
              <a:solidFill>
                <a:srgbClr val="002060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4191000" cy="512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Double Wave 2"/>
          <p:cNvSpPr/>
          <p:nvPr/>
        </p:nvSpPr>
        <p:spPr>
          <a:xfrm>
            <a:off x="4211960" y="1171600"/>
            <a:ext cx="3312368" cy="1922512"/>
          </a:xfrm>
          <a:prstGeom prst="doubleWav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solidFill>
                  <a:srgbClr val="002060"/>
                </a:solidFill>
              </a:rPr>
              <a:t>ВЛАДИКА И МИТРОПОЛИТ</a:t>
            </a:r>
            <a:endParaRPr lang="sr-Cyrl-BA" dirty="0">
              <a:solidFill>
                <a:srgbClr val="002060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004048" y="4581128"/>
            <a:ext cx="3384376" cy="1224136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000" b="1" dirty="0" smtClean="0">
                <a:solidFill>
                  <a:srgbClr val="002060"/>
                </a:solidFill>
              </a:rPr>
              <a:t>НАСЛЕДИО СТРИЦА ПЕТРА </a:t>
            </a:r>
            <a:r>
              <a:rPr lang="en-US" sz="2000" b="1" dirty="0" smtClean="0">
                <a:solidFill>
                  <a:srgbClr val="002060"/>
                </a:solidFill>
              </a:rPr>
              <a:t>I</a:t>
            </a:r>
            <a:r>
              <a:rPr lang="sr-Cyrl-RS" sz="2000" b="1" dirty="0" smtClean="0">
                <a:solidFill>
                  <a:srgbClr val="002060"/>
                </a:solidFill>
              </a:rPr>
              <a:t> ПЕТРОВИЋА</a:t>
            </a:r>
            <a:endParaRPr lang="sr-Cyrl-BA" sz="2000" b="1" dirty="0">
              <a:solidFill>
                <a:srgbClr val="00206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4753581" y="6085207"/>
            <a:ext cx="3384376" cy="508212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solidFill>
                  <a:srgbClr val="002060"/>
                </a:solidFill>
              </a:rPr>
              <a:t>1833-1851.</a:t>
            </a:r>
            <a:endParaRPr lang="sr-Cyrl-BA" sz="2800" dirty="0">
              <a:solidFill>
                <a:srgbClr val="002060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5148064" y="3212976"/>
            <a:ext cx="3240360" cy="1058416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dirty="0" smtClean="0">
                <a:solidFill>
                  <a:srgbClr val="002060"/>
                </a:solidFill>
              </a:rPr>
              <a:t>РОЂЕН У СЕЛУ ЊЕГУШИ,БЛИЗУ ЦЕТИЊА</a:t>
            </a:r>
            <a:endParaRPr lang="sr-Cyrl-BA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333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" grpId="0" animBg="1"/>
      <p:bldP spid="7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403648" y="0"/>
            <a:ext cx="5544616" cy="270892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rgbClr val="002060"/>
                </a:solidFill>
              </a:rPr>
              <a:t>Његош је на крштењу добио име Рафаел, али се звао Радивој</a:t>
            </a:r>
            <a:r>
              <a:rPr lang="ru-RU" sz="2800" dirty="0">
                <a:solidFill>
                  <a:srgbClr val="002060"/>
                </a:solidFill>
              </a:rPr>
              <a:t>, </a:t>
            </a:r>
            <a:r>
              <a:rPr lang="ru-RU" sz="2800" b="1" dirty="0">
                <a:solidFill>
                  <a:srgbClr val="002060"/>
                </a:solidFill>
              </a:rPr>
              <a:t>а најрадије су га звали </a:t>
            </a:r>
            <a:r>
              <a:rPr lang="ru-RU" sz="2800" b="1" dirty="0" smtClean="0">
                <a:solidFill>
                  <a:srgbClr val="002060"/>
                </a:solidFill>
              </a:rPr>
              <a:t>Раде.</a:t>
            </a:r>
            <a:endParaRPr lang="sr-Cyrl-BA" b="1" dirty="0"/>
          </a:p>
        </p:txBody>
      </p:sp>
      <p:sp>
        <p:nvSpPr>
          <p:cNvPr id="3" name="Vertical Scroll 2"/>
          <p:cNvSpPr/>
          <p:nvPr/>
        </p:nvSpPr>
        <p:spPr>
          <a:xfrm>
            <a:off x="3059832" y="2996952"/>
            <a:ext cx="4392488" cy="367240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>
                <a:solidFill>
                  <a:srgbClr val="002060"/>
                </a:solidFill>
              </a:rPr>
              <a:t>ВЛАДИКА ПЕТАР </a:t>
            </a:r>
            <a:r>
              <a:rPr lang="en-US" sz="2400" b="1" dirty="0" smtClean="0">
                <a:solidFill>
                  <a:srgbClr val="002060"/>
                </a:solidFill>
              </a:rPr>
              <a:t>I</a:t>
            </a:r>
            <a:endParaRPr lang="sr-Cyrl-RS" sz="2400" b="1" dirty="0" smtClean="0">
              <a:solidFill>
                <a:srgbClr val="002060"/>
              </a:solidFill>
            </a:endParaRPr>
          </a:p>
          <a:p>
            <a:pPr algn="ctr"/>
            <a:r>
              <a:rPr lang="sr-Cyrl-RS" sz="2400" b="1" dirty="0" smtClean="0">
                <a:solidFill>
                  <a:srgbClr val="002060"/>
                </a:solidFill>
              </a:rPr>
              <a:t> </a:t>
            </a:r>
            <a:r>
              <a:rPr lang="ru-RU" sz="2400" b="1" dirty="0">
                <a:solidFill>
                  <a:srgbClr val="002060"/>
                </a:solidFill>
              </a:rPr>
              <a:t>га је сам учио италијански, руски, немачки,  енглески и француски.</a:t>
            </a:r>
            <a:endParaRPr lang="sr-Cyrl-BA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168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СУКОБ СА  ГУВЕРНАДУРОМ</a:t>
            </a:r>
            <a:endParaRPr lang="sr-Cyrl-B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32859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sr-Cyrl-RS" dirty="0">
              <a:solidFill>
                <a:srgbClr val="002060"/>
              </a:solidFill>
            </a:endParaRPr>
          </a:p>
          <a:p>
            <a:r>
              <a:rPr lang="sr-Cyrl-RS" sz="2400" b="1" dirty="0" smtClean="0">
                <a:solidFill>
                  <a:srgbClr val="002060"/>
                </a:solidFill>
              </a:rPr>
              <a:t>ГУВЕРНАДУР</a:t>
            </a:r>
            <a:r>
              <a:rPr lang="sr-Cyrl-RS" sz="2400" dirty="0" smtClean="0">
                <a:solidFill>
                  <a:srgbClr val="002060"/>
                </a:solidFill>
              </a:rPr>
              <a:t>- посредник у споровима црногораца и млетачких поданика. </a:t>
            </a:r>
            <a:endParaRPr lang="en-US" sz="2400" dirty="0" smtClean="0">
              <a:solidFill>
                <a:srgbClr val="002060"/>
              </a:solidFill>
            </a:endParaRPr>
          </a:p>
          <a:p>
            <a:r>
              <a:rPr lang="sr-Cyrl-RS" sz="2400" dirty="0" smtClean="0">
                <a:solidFill>
                  <a:srgbClr val="002060"/>
                </a:solidFill>
              </a:rPr>
              <a:t>По традицији гувернадури су бирани из породице Радоњић.</a:t>
            </a:r>
          </a:p>
          <a:p>
            <a:r>
              <a:rPr lang="sr-Cyrl-RS" sz="2400" b="1" dirty="0" smtClean="0">
                <a:solidFill>
                  <a:srgbClr val="002060"/>
                </a:solidFill>
              </a:rPr>
              <a:t>Вуколај Радоњић </a:t>
            </a:r>
            <a:r>
              <a:rPr lang="sr-Cyrl-RS" sz="2400" dirty="0" smtClean="0">
                <a:solidFill>
                  <a:srgbClr val="002060"/>
                </a:solidFill>
              </a:rPr>
              <a:t>је оспоравао Петру </a:t>
            </a:r>
            <a:r>
              <a:rPr lang="en-US" sz="2400" dirty="0" smtClean="0">
                <a:solidFill>
                  <a:srgbClr val="002060"/>
                </a:solidFill>
              </a:rPr>
              <a:t>II</a:t>
            </a:r>
            <a:r>
              <a:rPr lang="sr-Cyrl-RS" sz="2400" dirty="0" smtClean="0">
                <a:solidFill>
                  <a:srgbClr val="002060"/>
                </a:solidFill>
              </a:rPr>
              <a:t> право да влада Црном Гором,али је прогнан.</a:t>
            </a:r>
          </a:p>
          <a:p>
            <a:endParaRPr lang="sr-Cyrl-RS" sz="2400" dirty="0" smtClean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sr-Cyrl-B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340768"/>
            <a:ext cx="4320480" cy="53728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2258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4824"/>
            <a:ext cx="9144000" cy="476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1342020" y="332656"/>
            <a:ext cx="6974396" cy="14401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</a:rPr>
              <a:t>БИЉАРДА</a:t>
            </a:r>
            <a:r>
              <a:rPr lang="sr-Cyrl-RS" sz="2800" dirty="0" smtClean="0">
                <a:solidFill>
                  <a:srgbClr val="C00000"/>
                </a:solidFill>
              </a:rPr>
              <a:t>-РЕЗИДЕНЦИЈА КОЈА ЈЕ ДОБИЛА ИМЕ ПО ОМИЉЕНОЈ ЊЕГОШЕВОЈ ИГРИ БИЛИЈАРУ</a:t>
            </a:r>
            <a:endParaRPr lang="sr-Cyrl-BA" sz="28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6176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8640960" cy="6405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0950198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28800"/>
            <a:ext cx="8352928" cy="48485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83568" y="44624"/>
            <a:ext cx="7776864" cy="12510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C00000"/>
                </a:solidFill>
              </a:rPr>
              <a:t>БИЉАРДА И ЦЕТИЊСКИ МАНАСТИР ПОЧЕТКОМ 20.ВЕКА</a:t>
            </a:r>
            <a:endParaRPr lang="sr-Cyrl-BA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6057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547664" y="476672"/>
            <a:ext cx="5184576" cy="1872208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4800" b="1" dirty="0" smtClean="0">
                <a:solidFill>
                  <a:srgbClr val="002060"/>
                </a:solidFill>
              </a:rPr>
              <a:t>СЕНАТ</a:t>
            </a:r>
            <a:endParaRPr lang="sr-Cyrl-BA" sz="4800" b="1" dirty="0">
              <a:solidFill>
                <a:srgbClr val="002060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3774671" y="1916832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4" name="Double Wave 3"/>
          <p:cNvSpPr/>
          <p:nvPr/>
        </p:nvSpPr>
        <p:spPr>
          <a:xfrm>
            <a:off x="899592" y="2708920"/>
            <a:ext cx="6696744" cy="1850504"/>
          </a:xfrm>
          <a:prstGeom prst="doubleWav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srgbClr val="002060"/>
                </a:solidFill>
              </a:rPr>
              <a:t>ВРХОВНИ ДРЖАВНИ </a:t>
            </a:r>
          </a:p>
          <a:p>
            <a:pPr algn="ctr"/>
            <a:r>
              <a:rPr lang="sr-Cyrl-RS" sz="3200" b="1" dirty="0" smtClean="0">
                <a:solidFill>
                  <a:srgbClr val="002060"/>
                </a:solidFill>
              </a:rPr>
              <a:t>И  СУДСКИ  ОРГАН  ВЛАСТИ</a:t>
            </a:r>
            <a:endParaRPr lang="sr-Cyrl-BA" sz="3200" b="1" dirty="0">
              <a:solidFill>
                <a:srgbClr val="002060"/>
              </a:solidFill>
            </a:endParaRPr>
          </a:p>
        </p:txBody>
      </p:sp>
      <p:sp>
        <p:nvSpPr>
          <p:cNvPr id="5" name="Wave 4"/>
          <p:cNvSpPr/>
          <p:nvPr/>
        </p:nvSpPr>
        <p:spPr>
          <a:xfrm>
            <a:off x="917993" y="4693640"/>
            <a:ext cx="5976664" cy="13716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002060"/>
                </a:solidFill>
              </a:rPr>
              <a:t>УВОДИ НОВЕ ПОРЕЗЕ </a:t>
            </a:r>
            <a:endParaRPr lang="sr-Cyrl-BA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19663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971600" y="116632"/>
            <a:ext cx="6984776" cy="137924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002060"/>
                </a:solidFill>
              </a:rPr>
              <a:t>ПЕТАР </a:t>
            </a:r>
            <a:r>
              <a:rPr lang="en-US" sz="2800" b="1" dirty="0" smtClean="0">
                <a:solidFill>
                  <a:srgbClr val="002060"/>
                </a:solidFill>
              </a:rPr>
              <a:t>II  </a:t>
            </a:r>
            <a:r>
              <a:rPr lang="sr-Cyrl-RS" sz="2800" b="1" dirty="0" smtClean="0">
                <a:solidFill>
                  <a:srgbClr val="002060"/>
                </a:solidFill>
              </a:rPr>
              <a:t>ПЕТРОВИЋ ЊЕГОШ  ЈЕ ОСНОВАО</a:t>
            </a:r>
            <a:r>
              <a:rPr lang="en-US" sz="2800" b="1" dirty="0" smtClean="0">
                <a:solidFill>
                  <a:srgbClr val="002060"/>
                </a:solidFill>
              </a:rPr>
              <a:t>:</a:t>
            </a:r>
            <a:endParaRPr lang="sr-Cyrl-BA" sz="2800" b="1" dirty="0">
              <a:solidFill>
                <a:srgbClr val="002060"/>
              </a:solidFill>
            </a:endParaRPr>
          </a:p>
        </p:txBody>
      </p:sp>
      <p:sp>
        <p:nvSpPr>
          <p:cNvPr id="3" name="Wave 2"/>
          <p:cNvSpPr/>
          <p:nvPr/>
        </p:nvSpPr>
        <p:spPr>
          <a:xfrm>
            <a:off x="1773887" y="2365630"/>
            <a:ext cx="5040560" cy="1202432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002060"/>
                </a:solidFill>
              </a:rPr>
              <a:t>ГВАРДИЈУ</a:t>
            </a:r>
            <a:r>
              <a:rPr lang="sr-Cyrl-RS" sz="2400" dirty="0" smtClean="0">
                <a:solidFill>
                  <a:srgbClr val="002060"/>
                </a:solidFill>
              </a:rPr>
              <a:t> -  ЗА ОДРЖАВАЊЕ РЕДА И МИРА</a:t>
            </a:r>
            <a:endParaRPr lang="sr-Cyrl-BA" sz="2400" dirty="0">
              <a:solidFill>
                <a:srgbClr val="002060"/>
              </a:solidFill>
            </a:endParaRPr>
          </a:p>
        </p:txBody>
      </p:sp>
      <p:sp>
        <p:nvSpPr>
          <p:cNvPr id="4" name="Wave 3"/>
          <p:cNvSpPr/>
          <p:nvPr/>
        </p:nvSpPr>
        <p:spPr>
          <a:xfrm>
            <a:off x="1893114" y="3754778"/>
            <a:ext cx="5415190" cy="1330406"/>
          </a:xfrm>
          <a:prstGeom prst="wav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b="1" dirty="0" smtClean="0"/>
              <a:t>ПЕРЈАНИЦИ</a:t>
            </a:r>
            <a:r>
              <a:rPr lang="sr-Cyrl-RS" sz="2400" dirty="0" smtClean="0"/>
              <a:t>-  ТЕЛЕСНА ГАРДА</a:t>
            </a:r>
            <a:endParaRPr lang="sr-Cyrl-BA" sz="2400" dirty="0"/>
          </a:p>
        </p:txBody>
      </p:sp>
      <p:sp>
        <p:nvSpPr>
          <p:cNvPr id="5" name="Horizontal Scroll 4"/>
          <p:cNvSpPr/>
          <p:nvPr/>
        </p:nvSpPr>
        <p:spPr>
          <a:xfrm>
            <a:off x="1547664" y="5085184"/>
            <a:ext cx="5616624" cy="1719090"/>
          </a:xfrm>
          <a:prstGeom prst="horizontalScrol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b="1" dirty="0" smtClean="0"/>
              <a:t>ЗАЛАГАО СЕ ЗА ОСЛОБОЂЕЊЕ И  УЈЕДИЊЕЊЕ  СВИХ   СРБА</a:t>
            </a:r>
            <a:endParaRPr lang="sr-Cyrl-BA" b="1" dirty="0"/>
          </a:p>
        </p:txBody>
      </p:sp>
      <p:sp>
        <p:nvSpPr>
          <p:cNvPr id="6" name="Down Arrow 5"/>
          <p:cNvSpPr/>
          <p:nvPr/>
        </p:nvSpPr>
        <p:spPr>
          <a:xfrm>
            <a:off x="4221672" y="1351073"/>
            <a:ext cx="484632" cy="978408"/>
          </a:xfrm>
          <a:prstGeom prst="down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3436576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043608" y="-99392"/>
            <a:ext cx="7128792" cy="1897368"/>
          </a:xfrm>
          <a:prstGeom prst="horizontalScroll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b="1" dirty="0" smtClean="0">
                <a:solidFill>
                  <a:srgbClr val="002060"/>
                </a:solidFill>
              </a:rPr>
              <a:t>ГОРСКИ  ВИЈЕНАЦ</a:t>
            </a:r>
            <a:r>
              <a:rPr lang="en-US" sz="3200" b="1" dirty="0" smtClean="0">
                <a:solidFill>
                  <a:srgbClr val="002060"/>
                </a:solidFill>
              </a:rPr>
              <a:t> </a:t>
            </a:r>
            <a:r>
              <a:rPr lang="en-US" sz="3200" dirty="0" smtClean="0">
                <a:solidFill>
                  <a:srgbClr val="002060"/>
                </a:solidFill>
              </a:rPr>
              <a:t>1847.</a:t>
            </a:r>
            <a:r>
              <a:rPr lang="sr-Cyrl-RS" sz="3200" dirty="0" smtClean="0">
                <a:solidFill>
                  <a:srgbClr val="002060"/>
                </a:solidFill>
              </a:rPr>
              <a:t>година </a:t>
            </a:r>
            <a:r>
              <a:rPr lang="sr-Cyrl-RS" sz="3200" u="sng" dirty="0" smtClean="0">
                <a:solidFill>
                  <a:srgbClr val="002060"/>
                </a:solidFill>
              </a:rPr>
              <a:t>ПОСВЕЋЕНО КАРАЂОРЂУ</a:t>
            </a:r>
            <a:endParaRPr lang="sr-Cyrl-BA" sz="3200" u="sng" dirty="0">
              <a:solidFill>
                <a:srgbClr val="00206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23528" y="1797976"/>
            <a:ext cx="8280920" cy="472736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>
                <a:solidFill>
                  <a:srgbClr val="002060"/>
                </a:solidFill>
              </a:rPr>
              <a:t>О</a:t>
            </a:r>
            <a:r>
              <a:rPr lang="ru-RU" sz="2800" dirty="0" smtClean="0">
                <a:solidFill>
                  <a:srgbClr val="002060"/>
                </a:solidFill>
              </a:rPr>
              <a:t>певао </a:t>
            </a:r>
            <a:r>
              <a:rPr lang="ru-RU" sz="2800" dirty="0">
                <a:solidFill>
                  <a:srgbClr val="002060"/>
                </a:solidFill>
              </a:rPr>
              <a:t>најважније догађаје из прошлости, од времена Немањића до почетка XVIII века, насликао свакодневни црногорски живот, њихове празнике и скупове, дао народне обичаје, веровања и схватања, приказао суседне народе, Турке и Млечане.</a:t>
            </a:r>
            <a:endParaRPr lang="sr-Cyrl-BA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1295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14:flythroug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Horizontal Scroll 2"/>
          <p:cNvSpPr/>
          <p:nvPr/>
        </p:nvSpPr>
        <p:spPr>
          <a:xfrm>
            <a:off x="1848072" y="-13520"/>
            <a:ext cx="6480720" cy="1872208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/>
              <a:t>КЊИЖЕВНА ДЕЛА</a:t>
            </a:r>
            <a:endParaRPr lang="sr-Cyrl-BA" sz="2800" b="1" dirty="0"/>
          </a:p>
        </p:txBody>
      </p:sp>
      <p:sp>
        <p:nvSpPr>
          <p:cNvPr id="4" name="Rounded Rectangle 3"/>
          <p:cNvSpPr/>
          <p:nvPr/>
        </p:nvSpPr>
        <p:spPr>
          <a:xfrm>
            <a:off x="2424136" y="2348880"/>
            <a:ext cx="5328592" cy="149046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002060"/>
                </a:solidFill>
              </a:rPr>
              <a:t>ЛУЧА   МИКРОКОЗМА</a:t>
            </a:r>
            <a:endParaRPr lang="sr-Cyrl-BA" sz="2800" b="1" dirty="0">
              <a:solidFill>
                <a:srgbClr val="002060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267744" y="4581128"/>
            <a:ext cx="6264696" cy="15841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002060"/>
                </a:solidFill>
              </a:rPr>
              <a:t>ЛАЖНИ  ЦАР  ШЋЕПАН  МАЛИ</a:t>
            </a:r>
            <a:endParaRPr lang="sr-Cyrl-BA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7176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259632" y="0"/>
            <a:ext cx="5904656" cy="1512168"/>
          </a:xfrm>
          <a:prstGeom prst="horizontalScroll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3600" b="1" dirty="0" smtClean="0">
                <a:solidFill>
                  <a:schemeClr val="accent6">
                    <a:lumMod val="50000"/>
                  </a:schemeClr>
                </a:solidFill>
              </a:rPr>
              <a:t>Његошеви  цитати</a:t>
            </a:r>
            <a:endParaRPr lang="sr-Cyrl-BA" sz="36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467544" y="1700808"/>
            <a:ext cx="3168352" cy="2029344"/>
          </a:xfrm>
          <a:prstGeom prst="wedgeRectCallou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002060"/>
                </a:solidFill>
              </a:rPr>
              <a:t>У добру је добар бити,на муци се познају јунаци</a:t>
            </a:r>
            <a:r>
              <a:rPr lang="en-US" sz="2800" b="1" dirty="0" smtClean="0">
                <a:solidFill>
                  <a:srgbClr val="002060"/>
                </a:solidFill>
              </a:rPr>
              <a:t>!</a:t>
            </a:r>
            <a:endParaRPr lang="sr-Cyrl-BA" sz="2800" b="1" dirty="0">
              <a:solidFill>
                <a:srgbClr val="002060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4572000" y="1628800"/>
            <a:ext cx="3744416" cy="4536504"/>
          </a:xfrm>
          <a:prstGeom prst="wedgeRoundRect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002060"/>
                </a:solidFill>
              </a:rPr>
              <a:t>ЧАШУ МЕДА ЈОШ НИКО НЕ ПОПИ,</a:t>
            </a:r>
          </a:p>
          <a:p>
            <a:pPr algn="ctr"/>
            <a:r>
              <a:rPr lang="sr-Cyrl-RS" sz="2400" b="1" dirty="0" smtClean="0">
                <a:solidFill>
                  <a:srgbClr val="002060"/>
                </a:solidFill>
              </a:rPr>
              <a:t>ШТО ЈЕ ЧАШОМ ЖУЧИ  НЕ ЗАГРЧИ</a:t>
            </a:r>
            <a:r>
              <a:rPr lang="en-US" sz="2400" b="1" dirty="0" smtClean="0">
                <a:solidFill>
                  <a:srgbClr val="002060"/>
                </a:solidFill>
              </a:rPr>
              <a:t>;</a:t>
            </a:r>
            <a:endParaRPr lang="sr-Cyrl-RS" sz="2400" b="1" dirty="0" smtClean="0">
              <a:solidFill>
                <a:srgbClr val="002060"/>
              </a:solidFill>
            </a:endParaRPr>
          </a:p>
          <a:p>
            <a:pPr algn="ctr"/>
            <a:r>
              <a:rPr lang="sr-Cyrl-RS" sz="2400" b="1" dirty="0" smtClean="0">
                <a:solidFill>
                  <a:srgbClr val="002060"/>
                </a:solidFill>
              </a:rPr>
              <a:t>ЧАША ЖУЧИ ИШТЕ ЧАШУ  МЕДА,</a:t>
            </a:r>
          </a:p>
          <a:p>
            <a:pPr algn="ctr"/>
            <a:r>
              <a:rPr lang="sr-Cyrl-RS" sz="2400" b="1" dirty="0" smtClean="0">
                <a:solidFill>
                  <a:srgbClr val="002060"/>
                </a:solidFill>
              </a:rPr>
              <a:t>СМЈЕШАНЕ НАЈЛАКШЕ СЕ ПИЈУ.</a:t>
            </a:r>
            <a:endParaRPr lang="sr-Cyrl-BA" sz="2400" b="1" dirty="0">
              <a:solidFill>
                <a:srgbClr val="002060"/>
              </a:solidFill>
            </a:endParaRPr>
          </a:p>
        </p:txBody>
      </p:sp>
      <p:sp>
        <p:nvSpPr>
          <p:cNvPr id="6" name="Wave 5"/>
          <p:cNvSpPr/>
          <p:nvPr/>
        </p:nvSpPr>
        <p:spPr>
          <a:xfrm>
            <a:off x="215516" y="4077072"/>
            <a:ext cx="3672408" cy="2780928"/>
          </a:xfrm>
          <a:prstGeom prst="wav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002060"/>
                </a:solidFill>
              </a:rPr>
              <a:t>КОМЕ  ЗАКОН ЛЕЖИ У ТОПУЗУ, ТРАГОВИ МУ СМРДЕ НЕЧОВЈЕШТВОМ.</a:t>
            </a:r>
            <a:endParaRPr lang="sr-Cyrl-BA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0709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sr-Cyrl-RS" dirty="0" smtClean="0"/>
              <a:t>ВУК  СТЕФАНОВИЋ   О    ЊЕГОШУ</a:t>
            </a:r>
            <a:endParaRPr lang="sr-Cyrl-BA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sr-Cyrl-RS" dirty="0" smtClean="0"/>
              <a:t>...</a:t>
            </a:r>
            <a:r>
              <a:rPr lang="sr-Cyrl-RS" b="1" dirty="0" smtClean="0"/>
              <a:t>ТО ЈЕ ЧОВЕК</a:t>
            </a:r>
          </a:p>
          <a:p>
            <a:pPr marL="0" indent="0">
              <a:buNone/>
            </a:pPr>
            <a:r>
              <a:rPr lang="sr-Cyrl-RS" b="1" dirty="0" smtClean="0"/>
              <a:t>     ТАЛЕНТОВАН,</a:t>
            </a:r>
          </a:p>
          <a:p>
            <a:pPr marL="0" indent="0">
              <a:buNone/>
            </a:pPr>
            <a:r>
              <a:rPr lang="sr-Cyrl-RS" b="1" dirty="0" smtClean="0"/>
              <a:t>    ВЕЛИКИ ПАТРИОТА,          ВРЛО ОБРАЗОВАН</a:t>
            </a:r>
            <a:r>
              <a:rPr lang="en-US" dirty="0" smtClean="0"/>
              <a:t>;</a:t>
            </a:r>
            <a:endParaRPr lang="sr-Cyrl-RS" dirty="0" smtClean="0"/>
          </a:p>
          <a:p>
            <a:endParaRPr lang="sr-Cyrl-RS" dirty="0"/>
          </a:p>
          <a:p>
            <a:r>
              <a:rPr lang="sr-Cyrl-RS" dirty="0" smtClean="0"/>
              <a:t>...</a:t>
            </a:r>
            <a:r>
              <a:rPr lang="sr-Cyrl-RS" b="1" dirty="0" smtClean="0"/>
              <a:t>ТО ЈЕ МОЖДА НАЈВИШИ И НАЈЉЕПШИ ЧОВЈЕК У ЦРНОЈ ГОРИ.....</a:t>
            </a:r>
            <a:endParaRPr lang="sr-Cyrl-BA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sr-Cyrl-B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556792"/>
            <a:ext cx="4176464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1998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30100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  </a:t>
            </a:r>
            <a:r>
              <a:rPr lang="sr-Cyrl-RS" dirty="0" smtClean="0">
                <a:solidFill>
                  <a:srgbClr val="002060"/>
                </a:solidFill>
              </a:rPr>
              <a:t>Кнез   </a:t>
            </a:r>
            <a:r>
              <a:rPr lang="sr-Cyrl-RS" dirty="0">
                <a:solidFill>
                  <a:srgbClr val="002060"/>
                </a:solidFill>
              </a:rPr>
              <a:t>Д</a:t>
            </a:r>
            <a:r>
              <a:rPr lang="sr-Cyrl-RS" dirty="0" smtClean="0">
                <a:solidFill>
                  <a:srgbClr val="002060"/>
                </a:solidFill>
              </a:rPr>
              <a:t>анило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sr-Cyrl-RS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I </a:t>
            </a:r>
            <a:r>
              <a:rPr lang="sr-Cyrl-RS" dirty="0" smtClean="0">
                <a:solidFill>
                  <a:srgbClr val="002060"/>
                </a:solidFill>
              </a:rPr>
              <a:t>  Петровић</a:t>
            </a:r>
            <a:br>
              <a:rPr lang="sr-Cyrl-RS" dirty="0" smtClean="0">
                <a:solidFill>
                  <a:srgbClr val="002060"/>
                </a:solidFill>
              </a:rPr>
            </a:br>
            <a:r>
              <a:rPr lang="sr-Cyrl-RS" dirty="0" smtClean="0">
                <a:solidFill>
                  <a:srgbClr val="002060"/>
                </a:solidFill>
              </a:rPr>
              <a:t>1851-1860</a:t>
            </a:r>
            <a:endParaRPr lang="sr-Cyrl-BA" dirty="0">
              <a:solidFill>
                <a:srgbClr val="00206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72816"/>
            <a:ext cx="6381750" cy="488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656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unched Tape 1"/>
          <p:cNvSpPr/>
          <p:nvPr/>
        </p:nvSpPr>
        <p:spPr>
          <a:xfrm>
            <a:off x="1547664" y="332656"/>
            <a:ext cx="5328592" cy="2232248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/>
              <a:t>РАЗДВАЈА СЕ  ДУХОВНА ОД СВЕТОВНЕ ВЛАСТИ</a:t>
            </a:r>
            <a:endParaRPr lang="sr-Cyrl-BA" sz="2800" b="1" dirty="0"/>
          </a:p>
        </p:txBody>
      </p:sp>
      <p:sp>
        <p:nvSpPr>
          <p:cNvPr id="3" name="Down Arrow 2"/>
          <p:cNvSpPr/>
          <p:nvPr/>
        </p:nvSpPr>
        <p:spPr>
          <a:xfrm>
            <a:off x="3730646" y="2204864"/>
            <a:ext cx="484632" cy="978408"/>
          </a:xfrm>
          <a:prstGeom prst="downArrow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4" name="Rounded Rectangle 3"/>
          <p:cNvSpPr/>
          <p:nvPr/>
        </p:nvSpPr>
        <p:spPr>
          <a:xfrm>
            <a:off x="1187624" y="3687506"/>
            <a:ext cx="5400600" cy="1469685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0070C0"/>
                </a:solidFill>
              </a:rPr>
              <a:t>УЗ  ПОДРШКУ  РУСИЈЕ ПРЕУЗЕО ТИТУЛУ КНЕЗА ЦРНЕ ГОРЕ И БРДА</a:t>
            </a:r>
            <a:endParaRPr lang="sr-Cyrl-BA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079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755576" y="801888"/>
            <a:ext cx="7344816" cy="4176464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solidFill>
                  <a:srgbClr val="002060"/>
                </a:solidFill>
              </a:rPr>
              <a:t>ОПШТИ   ЗЕМАЉСКИ  ЗАКОНИК  </a:t>
            </a:r>
            <a:r>
              <a:rPr lang="sr-Cyrl-RS" sz="2800" dirty="0" smtClean="0">
                <a:solidFill>
                  <a:srgbClr val="FFFF00"/>
                </a:solidFill>
              </a:rPr>
              <a:t>ИЛИ </a:t>
            </a:r>
          </a:p>
          <a:p>
            <a:pPr algn="ctr"/>
            <a:r>
              <a:rPr lang="sr-Cyrl-RS" sz="2800" dirty="0" smtClean="0">
                <a:solidFill>
                  <a:srgbClr val="002060"/>
                </a:solidFill>
              </a:rPr>
              <a:t>ЗАКОНИК  ДАНИЛА </a:t>
            </a:r>
            <a:r>
              <a:rPr lang="en-US" sz="2800" dirty="0" smtClean="0">
                <a:solidFill>
                  <a:srgbClr val="002060"/>
                </a:solidFill>
              </a:rPr>
              <a:t>I</a:t>
            </a:r>
            <a:r>
              <a:rPr lang="sr-Cyrl-RS" sz="2800" dirty="0" smtClean="0">
                <a:solidFill>
                  <a:srgbClr val="002060"/>
                </a:solidFill>
              </a:rPr>
              <a:t>, ГОСПОДАРА ЦРНЕ ГОРЕ И БРДА</a:t>
            </a:r>
          </a:p>
          <a:p>
            <a:pPr algn="ctr"/>
            <a:r>
              <a:rPr lang="sr-Cyrl-RS" sz="2800" dirty="0" smtClean="0">
                <a:solidFill>
                  <a:srgbClr val="FFFF00"/>
                </a:solidFill>
              </a:rPr>
              <a:t>1855.</a:t>
            </a:r>
            <a:endParaRPr lang="sr-Cyrl-BA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2223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03648" y="588586"/>
            <a:ext cx="5616624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4000" dirty="0" smtClean="0">
                <a:solidFill>
                  <a:srgbClr val="002060"/>
                </a:solidFill>
              </a:rPr>
              <a:t>ПОРЕКЛО </a:t>
            </a:r>
            <a:endParaRPr lang="sr-Cyrl-BA" sz="4000" dirty="0">
              <a:solidFill>
                <a:srgbClr val="002060"/>
              </a:solidFill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437818" y="1700808"/>
            <a:ext cx="5070285" cy="2952328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u="sng" dirty="0" smtClean="0">
                <a:solidFill>
                  <a:srgbClr val="FFC000"/>
                </a:solidFill>
              </a:rPr>
              <a:t>Његуши</a:t>
            </a:r>
            <a:r>
              <a:rPr lang="ru-RU" sz="2800" dirty="0" smtClean="0">
                <a:solidFill>
                  <a:srgbClr val="002060"/>
                </a:solidFill>
              </a:rPr>
              <a:t> су били црногорско племе у катунској нахији, у Црној Гори.</a:t>
            </a:r>
            <a:endParaRPr lang="sr-Cyrl-BA" sz="2800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10452" y="4778950"/>
            <a:ext cx="5760640" cy="1746394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dirty="0" smtClean="0"/>
              <a:t>ЊЕГУШКО СЕ ПЛЕМЕ  ДЕЛИЛО НА КРВНЕ ЗАЈЕДНИЦЕ — БРАТСТВА.</a:t>
            </a:r>
            <a:endParaRPr lang="sr-Cyrl-BA" sz="3200" dirty="0"/>
          </a:p>
        </p:txBody>
      </p:sp>
      <p:sp>
        <p:nvSpPr>
          <p:cNvPr id="5" name="Flowchart: Punched Tape 4"/>
          <p:cNvSpPr/>
          <p:nvPr/>
        </p:nvSpPr>
        <p:spPr>
          <a:xfrm>
            <a:off x="5943818" y="1124744"/>
            <a:ext cx="3092678" cy="4752528"/>
          </a:xfrm>
          <a:prstGeom prst="flowChartPunchedTap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solidFill>
                  <a:srgbClr val="002060"/>
                </a:solidFill>
              </a:rPr>
              <a:t>ПЛЕМЕНА СУ МЕЂУСОБНО РАТОВАЛА</a:t>
            </a:r>
            <a:endParaRPr lang="sr-Cyrl-BA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00944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xplosion 1 1"/>
          <p:cNvSpPr/>
          <p:nvPr/>
        </p:nvSpPr>
        <p:spPr>
          <a:xfrm>
            <a:off x="1979712" y="44624"/>
            <a:ext cx="3672408" cy="2880320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FF0000"/>
                </a:solidFill>
              </a:rPr>
              <a:t>ЈАЧА   ДРЖАВУ</a:t>
            </a:r>
            <a:endParaRPr lang="sr-Cyrl-BA" sz="2800" b="1" dirty="0">
              <a:solidFill>
                <a:srgbClr val="FF0000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475656" y="3429000"/>
            <a:ext cx="5544616" cy="151216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0070C0"/>
                </a:solidFill>
              </a:rPr>
              <a:t>- ЈАЧА   ВОЈСКУ</a:t>
            </a:r>
          </a:p>
          <a:p>
            <a:pPr algn="ctr"/>
            <a:r>
              <a:rPr lang="sr-Cyrl-RS" sz="2400" b="1" dirty="0" smtClean="0">
                <a:solidFill>
                  <a:srgbClr val="0070C0"/>
                </a:solidFill>
              </a:rPr>
              <a:t>- СУЗБИЈА СУКОБ  МЕЂУ ПЛЕМЕНИМА</a:t>
            </a:r>
            <a:endParaRPr lang="sr-Cyrl-BA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862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Cyrl-RS" dirty="0" smtClean="0"/>
              <a:t>  СПОЉНА  ПОЛИТИКА</a:t>
            </a:r>
            <a:endParaRPr lang="sr-Cyrl-BA" dirty="0"/>
          </a:p>
        </p:txBody>
      </p:sp>
      <p:sp>
        <p:nvSpPr>
          <p:cNvPr id="3" name="Flowchart: Punched Tape 2"/>
          <p:cNvSpPr/>
          <p:nvPr/>
        </p:nvSpPr>
        <p:spPr>
          <a:xfrm>
            <a:off x="1115616" y="1196752"/>
            <a:ext cx="5832648" cy="216024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solidFill>
                  <a:srgbClr val="002060"/>
                </a:solidFill>
              </a:rPr>
              <a:t>РАТ   СА  ТУРСКОМ ЗБОГ ПРОГЛАШЕЊА КНЕЖЕВИНЕ</a:t>
            </a:r>
            <a:endParaRPr lang="sr-Cyrl-BA" sz="2800" dirty="0">
              <a:solidFill>
                <a:srgbClr val="00206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923928" y="35010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5" name="Double Wave 4"/>
          <p:cNvSpPr/>
          <p:nvPr/>
        </p:nvSpPr>
        <p:spPr>
          <a:xfrm>
            <a:off x="755576" y="4725144"/>
            <a:ext cx="7344816" cy="1850504"/>
          </a:xfrm>
          <a:prstGeom prst="double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solidFill>
                  <a:srgbClr val="002060"/>
                </a:solidFill>
              </a:rPr>
              <a:t>УЗ  ИНТЕРВЕНЦИЈУ АУСТРИЈЕ И РУСИЈЕ</a:t>
            </a:r>
          </a:p>
          <a:p>
            <a:pPr algn="ctr"/>
            <a:r>
              <a:rPr lang="sr-Cyrl-RS" sz="2800" dirty="0" smtClean="0">
                <a:solidFill>
                  <a:srgbClr val="002060"/>
                </a:solidFill>
              </a:rPr>
              <a:t> ТУРЦИ  СЕ  ПОВЛАЧЕ</a:t>
            </a:r>
            <a:endParaRPr lang="sr-Cyrl-BA" sz="2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0512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Same Side Corner Rectangle 1"/>
          <p:cNvSpPr/>
          <p:nvPr/>
        </p:nvSpPr>
        <p:spPr>
          <a:xfrm>
            <a:off x="1403648" y="116632"/>
            <a:ext cx="4896544" cy="1418456"/>
          </a:xfrm>
          <a:prstGeom prst="snip2Same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solidFill>
                  <a:srgbClr val="0070C0"/>
                </a:solidFill>
              </a:rPr>
              <a:t>КРИМСКИ РАТ</a:t>
            </a:r>
          </a:p>
          <a:p>
            <a:pPr algn="ctr"/>
            <a:r>
              <a:rPr lang="sr-Cyrl-RS" sz="3200" dirty="0" smtClean="0">
                <a:solidFill>
                  <a:srgbClr val="0070C0"/>
                </a:solidFill>
              </a:rPr>
              <a:t> 1853-1856.</a:t>
            </a:r>
            <a:endParaRPr lang="sr-Cyrl-BA" sz="3200" dirty="0">
              <a:solidFill>
                <a:srgbClr val="0070C0"/>
              </a:solidFill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683568" y="2060848"/>
            <a:ext cx="2880320" cy="1512168"/>
          </a:xfrm>
          <a:prstGeom prst="flowChartPunchedTap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002060"/>
                </a:solidFill>
              </a:rPr>
              <a:t>ЦРНА ГОРА НЕУТРАЛНА</a:t>
            </a:r>
            <a:endParaRPr lang="sr-Cyrl-BA" sz="2800" b="1" dirty="0">
              <a:solidFill>
                <a:srgbClr val="002060"/>
              </a:solidFill>
            </a:endParaRPr>
          </a:p>
        </p:txBody>
      </p:sp>
      <p:sp>
        <p:nvSpPr>
          <p:cNvPr id="4" name="Notched Right Arrow 3"/>
          <p:cNvSpPr/>
          <p:nvPr/>
        </p:nvSpPr>
        <p:spPr>
          <a:xfrm>
            <a:off x="3779912" y="2574616"/>
            <a:ext cx="978408" cy="484632"/>
          </a:xfrm>
          <a:prstGeom prst="notched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5" name="Rounded Rectangle 4"/>
          <p:cNvSpPr/>
          <p:nvPr/>
        </p:nvSpPr>
        <p:spPr>
          <a:xfrm>
            <a:off x="5076056" y="2179712"/>
            <a:ext cx="3240360" cy="10332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002060"/>
                </a:solidFill>
              </a:rPr>
              <a:t>КВАРИ ОДНОСЕ СА РУСИЈОМ </a:t>
            </a:r>
            <a:endParaRPr lang="sr-Cyrl-BA" sz="2400" b="1" dirty="0">
              <a:solidFill>
                <a:srgbClr val="002060"/>
              </a:solidFill>
            </a:endParaRPr>
          </a:p>
        </p:txBody>
      </p:sp>
      <p:sp>
        <p:nvSpPr>
          <p:cNvPr id="6" name="Down Arrow 5"/>
          <p:cNvSpPr/>
          <p:nvPr/>
        </p:nvSpPr>
        <p:spPr>
          <a:xfrm>
            <a:off x="1881412" y="3717032"/>
            <a:ext cx="484632" cy="97840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7" name="Rounded Rectangle 6"/>
          <p:cNvSpPr/>
          <p:nvPr/>
        </p:nvSpPr>
        <p:spPr>
          <a:xfrm>
            <a:off x="440904" y="5085184"/>
            <a:ext cx="3699048" cy="9144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002060"/>
                </a:solidFill>
              </a:rPr>
              <a:t>ПРИКЛАЊА   СЕ ФРАНЦУСКОЈ</a:t>
            </a:r>
            <a:endParaRPr lang="sr-Cyrl-BA" sz="2400" b="1" dirty="0">
              <a:solidFill>
                <a:srgbClr val="00206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932040" y="4206236"/>
            <a:ext cx="3960440" cy="2319108"/>
          </a:xfrm>
          <a:prstGeom prst="round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002060"/>
                </a:solidFill>
              </a:rPr>
              <a:t>МЕЂУНАРОДНО УТВРЂИВАЊЕ ЦРНОГОРСКО-ТУРСКЕ ГРАНИЦЕ</a:t>
            </a:r>
            <a:endParaRPr lang="sr-Cyrl-BA" sz="2800" b="1" dirty="0">
              <a:solidFill>
                <a:srgbClr val="00206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779912" y="5300068"/>
            <a:ext cx="978408" cy="484632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10" name="Down Arrow 9"/>
          <p:cNvSpPr/>
          <p:nvPr/>
        </p:nvSpPr>
        <p:spPr>
          <a:xfrm>
            <a:off x="1771912" y="1412776"/>
            <a:ext cx="484632" cy="70522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</p:spTree>
    <p:extLst>
      <p:ext uri="{BB962C8B-B14F-4D97-AF65-F5344CB8AC3E}">
        <p14:creationId xmlns:p14="http://schemas.microsoft.com/office/powerpoint/2010/main" val="4068098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475656" y="188640"/>
            <a:ext cx="5904656" cy="163448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solidFill>
                  <a:srgbClr val="FFFF00"/>
                </a:solidFill>
              </a:rPr>
              <a:t>БИТКА  КОД   ГРАХОВА</a:t>
            </a:r>
          </a:p>
          <a:p>
            <a:pPr algn="ctr"/>
            <a:r>
              <a:rPr lang="sr-Cyrl-RS" sz="3200" dirty="0" smtClean="0">
                <a:solidFill>
                  <a:srgbClr val="FFFF00"/>
                </a:solidFill>
              </a:rPr>
              <a:t>1858.године</a:t>
            </a:r>
            <a:endParaRPr lang="sr-Cyrl-BA" sz="3200" dirty="0">
              <a:solidFill>
                <a:srgbClr val="FFFF00"/>
              </a:solidFill>
            </a:endParaRPr>
          </a:p>
        </p:txBody>
      </p:sp>
      <p:sp>
        <p:nvSpPr>
          <p:cNvPr id="3" name="Flowchart: Punched Tape 2"/>
          <p:cNvSpPr/>
          <p:nvPr/>
        </p:nvSpPr>
        <p:spPr>
          <a:xfrm>
            <a:off x="2195736" y="1988840"/>
            <a:ext cx="4032448" cy="2736304"/>
          </a:xfrm>
          <a:prstGeom prst="flowChartPunchedTap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002060"/>
                </a:solidFill>
              </a:rPr>
              <a:t>ВОЈВОДА МИРКО ПЕТРОВИЋ</a:t>
            </a:r>
            <a:r>
              <a:rPr lang="sr-Cyrl-RS" sz="2800" dirty="0" smtClean="0">
                <a:solidFill>
                  <a:srgbClr val="002060"/>
                </a:solidFill>
              </a:rPr>
              <a:t> ПОБЕДИО  ТУРСКУ ВОЈСКУ</a:t>
            </a:r>
            <a:endParaRPr lang="sr-Cyrl-BA" dirty="0"/>
          </a:p>
        </p:txBody>
      </p:sp>
      <p:sp>
        <p:nvSpPr>
          <p:cNvPr id="4" name="Flowchart: Punched Tape 3"/>
          <p:cNvSpPr/>
          <p:nvPr/>
        </p:nvSpPr>
        <p:spPr>
          <a:xfrm>
            <a:off x="883005" y="4725144"/>
            <a:ext cx="7200800" cy="1956800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002060"/>
                </a:solidFill>
              </a:rPr>
              <a:t>ОД БРАТА ,КНЕЗА ДАНИЛА ДОБИЈА ТИТУЛУ ГРАХОВСКОГ ВОЈВОДЕ И  СКУПОЦЕНУ САБЉУ.</a:t>
            </a:r>
            <a:endParaRPr lang="sr-Cyrl-BA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5710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32656"/>
            <a:ext cx="4392488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lowchart: Punched Tape 2"/>
          <p:cNvSpPr/>
          <p:nvPr/>
        </p:nvSpPr>
        <p:spPr>
          <a:xfrm>
            <a:off x="5508104" y="476672"/>
            <a:ext cx="3240360" cy="1368152"/>
          </a:xfrm>
          <a:prstGeom prst="flowChartPunchedTap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b="1" dirty="0" smtClean="0"/>
              <a:t>ВОЈВОДА  МИРКО  ПЕТРОВИЋ</a:t>
            </a:r>
            <a:endParaRPr lang="sr-Cyrl-BA" sz="2400" b="1" dirty="0"/>
          </a:p>
        </p:txBody>
      </p:sp>
      <p:sp>
        <p:nvSpPr>
          <p:cNvPr id="4" name="Down Arrow 3"/>
          <p:cNvSpPr/>
          <p:nvPr/>
        </p:nvSpPr>
        <p:spPr>
          <a:xfrm>
            <a:off x="6463632" y="1700808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5" name="Flowchart: Punched Tape 4"/>
          <p:cNvSpPr/>
          <p:nvPr/>
        </p:nvSpPr>
        <p:spPr>
          <a:xfrm>
            <a:off x="5148064" y="3068960"/>
            <a:ext cx="3816424" cy="2880320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b="1" dirty="0" smtClean="0"/>
              <a:t>ОТАЦ ПРВОГ ЦРНОГОРСКОГ  КРАЉА  НИКОЛЕ </a:t>
            </a:r>
            <a:r>
              <a:rPr lang="en-US" sz="2400" b="1" dirty="0" smtClean="0"/>
              <a:t>I </a:t>
            </a:r>
            <a:r>
              <a:rPr lang="sr-Cyrl-RS" sz="2400" b="1" dirty="0" smtClean="0"/>
              <a:t>ПЕТРОВИЋА</a:t>
            </a:r>
            <a:endParaRPr lang="sr-Cyrl-BA" sz="2400" b="1" dirty="0"/>
          </a:p>
        </p:txBody>
      </p:sp>
    </p:spTree>
    <p:extLst>
      <p:ext uri="{BB962C8B-B14F-4D97-AF65-F5344CB8AC3E}">
        <p14:creationId xmlns:p14="http://schemas.microsoft.com/office/powerpoint/2010/main" val="3365762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2794000" cy="471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lowchart: Punched Tape 1"/>
          <p:cNvSpPr/>
          <p:nvPr/>
        </p:nvSpPr>
        <p:spPr>
          <a:xfrm>
            <a:off x="1259632" y="188640"/>
            <a:ext cx="6552728" cy="1236720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solidFill>
                  <a:srgbClr val="002060"/>
                </a:solidFill>
              </a:rPr>
              <a:t>ОРДЕН  КЊАЗА ДАНИЛА</a:t>
            </a:r>
            <a:r>
              <a:rPr lang="en-US" sz="3200" dirty="0" smtClean="0">
                <a:solidFill>
                  <a:srgbClr val="002060"/>
                </a:solidFill>
              </a:rPr>
              <a:t> I</a:t>
            </a:r>
            <a:r>
              <a:rPr lang="sr-Cyrl-RS" sz="3200" dirty="0" smtClean="0">
                <a:solidFill>
                  <a:srgbClr val="002060"/>
                </a:solidFill>
              </a:rPr>
              <a:t> </a:t>
            </a:r>
            <a:endParaRPr lang="sr-Cyrl-BA" sz="3200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211960" y="1844824"/>
            <a:ext cx="4392488" cy="1418456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002060"/>
                </a:solidFill>
              </a:rPr>
              <a:t>ДОДЕЉИВАО СЕ ЗА ПОДВИГЕ У РАТУ ПРОТИВ ТУРСКЕ.</a:t>
            </a:r>
            <a:endParaRPr lang="sr-Cyrl-BA" sz="2800" b="1" dirty="0">
              <a:solidFill>
                <a:srgbClr val="002060"/>
              </a:solidFill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2704" y="3573016"/>
            <a:ext cx="4191000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97901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sr-Cyrl-RS" dirty="0" smtClean="0"/>
              <a:t>  УБИСТВО   КНЕЗА  ДАНИЛА </a:t>
            </a:r>
            <a:r>
              <a:rPr lang="en-US" dirty="0" smtClean="0"/>
              <a:t>I</a:t>
            </a:r>
            <a:r>
              <a:rPr lang="sr-Cyrl-RS" dirty="0" smtClean="0"/>
              <a:t> ПЕТРОВИЋА</a:t>
            </a:r>
            <a:endParaRPr lang="sr-Cyrl-BA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1907704" y="1664224"/>
            <a:ext cx="4464496" cy="162076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</a:rPr>
              <a:t>1860. </a:t>
            </a:r>
            <a:r>
              <a:rPr lang="sr-Cyrl-RS" sz="2800" b="1" dirty="0" smtClean="0">
                <a:solidFill>
                  <a:srgbClr val="FFC000"/>
                </a:solidFill>
              </a:rPr>
              <a:t>УБИЈЕН  У КОТОРУ</a:t>
            </a:r>
            <a:endParaRPr lang="sr-Cyrl-BA" sz="2800" b="1" dirty="0">
              <a:solidFill>
                <a:srgbClr val="FFC000"/>
              </a:solidFill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897636" y="3429000"/>
            <a:ext cx="484632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/>
          </a:p>
        </p:txBody>
      </p:sp>
      <p:sp>
        <p:nvSpPr>
          <p:cNvPr id="6" name="Flowchart: Punched Tape 5"/>
          <p:cNvSpPr/>
          <p:nvPr/>
        </p:nvSpPr>
        <p:spPr>
          <a:xfrm>
            <a:off x="683568" y="4149080"/>
            <a:ext cx="7704856" cy="2376263"/>
          </a:xfrm>
          <a:prstGeom prst="flowChartPunchedTap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FF0000"/>
                </a:solidFill>
              </a:rPr>
              <a:t>НИЈЕ ИМАО НАСЛЕДНИКА</a:t>
            </a:r>
            <a:r>
              <a:rPr lang="sr-Cyrl-RS" sz="2800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sr-Cyrl-RS" sz="2800" b="1" dirty="0" smtClean="0">
                <a:solidFill>
                  <a:srgbClr val="002060"/>
                </a:solidFill>
              </a:rPr>
              <a:t>НАСЛЕДИО ГА ЈЕ СИН ЊЕГОВОГ БРАТА </a:t>
            </a:r>
            <a:r>
              <a:rPr lang="sr-Cyrl-RS" sz="2800" b="1" dirty="0" smtClean="0">
                <a:solidFill>
                  <a:srgbClr val="FF0000"/>
                </a:solidFill>
              </a:rPr>
              <a:t>НИКОЛА </a:t>
            </a:r>
            <a:r>
              <a:rPr lang="en-US" sz="2800" b="1" dirty="0" smtClean="0">
                <a:solidFill>
                  <a:srgbClr val="FF0000"/>
                </a:solidFill>
              </a:rPr>
              <a:t>I  </a:t>
            </a:r>
            <a:r>
              <a:rPr lang="sr-Cyrl-RS" sz="2800" b="1" dirty="0" smtClean="0">
                <a:solidFill>
                  <a:srgbClr val="FF0000"/>
                </a:solidFill>
              </a:rPr>
              <a:t>ПЕТРОВИЋ</a:t>
            </a:r>
            <a:endParaRPr lang="sr-Cyrl-BA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37870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Punched Tape 2"/>
          <p:cNvSpPr/>
          <p:nvPr/>
        </p:nvSpPr>
        <p:spPr>
          <a:xfrm>
            <a:off x="2051720" y="332656"/>
            <a:ext cx="5616624" cy="1584176"/>
          </a:xfrm>
          <a:prstGeom prst="flowChartPunchedTap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solidFill>
                  <a:srgbClr val="FF0000"/>
                </a:solidFill>
              </a:rPr>
              <a:t>ДОМАЋИ   ЗАДАТАК</a:t>
            </a:r>
            <a:endParaRPr lang="sr-Cyrl-BA" sz="3200" dirty="0">
              <a:solidFill>
                <a:srgbClr val="FF0000"/>
              </a:solidFill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475656" y="2924944"/>
            <a:ext cx="6480720" cy="91440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800" b="1" dirty="0" smtClean="0">
                <a:solidFill>
                  <a:srgbClr val="002060"/>
                </a:solidFill>
              </a:rPr>
              <a:t>1.  ЊЕГОШЕВА  ЗАОСТАВШТИНА</a:t>
            </a:r>
            <a:endParaRPr lang="sr-Cyrl-BA" sz="2800" b="1" dirty="0">
              <a:solidFill>
                <a:srgbClr val="00206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403648" y="4581328"/>
            <a:ext cx="6624736" cy="9144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r-Cyrl-RS" sz="2400" b="1" dirty="0" smtClean="0">
                <a:solidFill>
                  <a:srgbClr val="002060"/>
                </a:solidFill>
              </a:rPr>
              <a:t>2. </a:t>
            </a:r>
            <a:r>
              <a:rPr lang="sr-Cyrl-RS" sz="2800" b="1" dirty="0" smtClean="0">
                <a:solidFill>
                  <a:srgbClr val="002060"/>
                </a:solidFill>
              </a:rPr>
              <a:t>ЊЕГОШЕВ  МАУЗОЛЕЈ  </a:t>
            </a:r>
          </a:p>
          <a:p>
            <a:pPr algn="ctr"/>
            <a:r>
              <a:rPr lang="sr-Cyrl-RS" sz="2800" b="1" dirty="0" smtClean="0">
                <a:solidFill>
                  <a:srgbClr val="002060"/>
                </a:solidFill>
              </a:rPr>
              <a:t>НА  ЛОВЋЕНУ</a:t>
            </a:r>
            <a:endParaRPr lang="sr-Cyrl-BA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430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r-Cyrl-RS" dirty="0" smtClean="0"/>
              <a:t>ЦРНОГОРСКА  НАРОДНА НОШЊА</a:t>
            </a:r>
            <a:endParaRPr lang="sr-Cyrl-B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00808"/>
            <a:ext cx="3095625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0202" y="1700808"/>
            <a:ext cx="3232157" cy="48130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13761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270" y="1700808"/>
            <a:ext cx="8136904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187624" y="260648"/>
            <a:ext cx="6912768" cy="134644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ЦЕТИЊСКА МИТРОПОЛИЈА</a:t>
            </a:r>
          </a:p>
          <a:p>
            <a:pPr algn="ctr"/>
            <a:r>
              <a:rPr lang="sr-Cyrl-RS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ОСНОВАНА  1219.</a:t>
            </a:r>
            <a:endParaRPr lang="sr-Cyrl-BA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55852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4920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1043608" y="116632"/>
            <a:ext cx="6048672" cy="2028804"/>
          </a:xfrm>
          <a:prstGeom prst="horizontalScroll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200" dirty="0" smtClean="0">
                <a:solidFill>
                  <a:schemeClr val="bg1"/>
                </a:solidFill>
              </a:rPr>
              <a:t>ПЕТАР </a:t>
            </a:r>
            <a:r>
              <a:rPr lang="en-US" sz="3200" dirty="0" smtClean="0">
                <a:solidFill>
                  <a:schemeClr val="bg1"/>
                </a:solidFill>
              </a:rPr>
              <a:t>I </a:t>
            </a:r>
            <a:r>
              <a:rPr lang="sr-Cyrl-RS" sz="3200" dirty="0" smtClean="0">
                <a:solidFill>
                  <a:schemeClr val="bg1"/>
                </a:solidFill>
              </a:rPr>
              <a:t>ПЕТРОВИЋ – ЊЕГОШ</a:t>
            </a:r>
          </a:p>
          <a:p>
            <a:pPr algn="ctr"/>
            <a:r>
              <a:rPr lang="sr-Cyrl-BA" sz="3200" dirty="0" smtClean="0">
                <a:solidFill>
                  <a:schemeClr val="bg1"/>
                </a:solidFill>
              </a:rPr>
              <a:t>(1784-1830)</a:t>
            </a:r>
            <a:endParaRPr lang="sr-Cyrl-BA" sz="3200" dirty="0">
              <a:solidFill>
                <a:schemeClr val="bg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381250"/>
            <a:ext cx="3168352" cy="4072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Wave 2"/>
          <p:cNvSpPr/>
          <p:nvPr/>
        </p:nvSpPr>
        <p:spPr>
          <a:xfrm>
            <a:off x="4067944" y="2182883"/>
            <a:ext cx="2664296" cy="1462141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solidFill>
                  <a:schemeClr val="bg1"/>
                </a:solidFill>
              </a:rPr>
              <a:t>ЦРНОГОРСКИ МИТРОПОЛИТ</a:t>
            </a:r>
            <a:endParaRPr lang="sr-Cyrl-BA" sz="2400" dirty="0">
              <a:solidFill>
                <a:schemeClr val="bg1"/>
              </a:solidFill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5508104" y="3454967"/>
            <a:ext cx="3240360" cy="1924651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400" dirty="0" smtClean="0">
                <a:solidFill>
                  <a:schemeClr val="bg1"/>
                </a:solidFill>
              </a:rPr>
              <a:t>РОЂЕН У ЊЕГУШИМА А УМРО НА ЦЕТИЊУ</a:t>
            </a:r>
            <a:endParaRPr lang="sr-Cyrl-BA" sz="2400" dirty="0">
              <a:solidFill>
                <a:schemeClr val="bg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067400" y="5517232"/>
            <a:ext cx="4104456" cy="1274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2800" dirty="0" smtClean="0">
                <a:solidFill>
                  <a:schemeClr val="bg1"/>
                </a:solidFill>
              </a:rPr>
              <a:t>ВРХОВНИ СВЕТОВНИ И ДУХОВНИ ПОГЛАВАР</a:t>
            </a:r>
            <a:endParaRPr lang="sr-Cyrl-BA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234613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47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012160" y="2276872"/>
            <a:ext cx="3024336" cy="396044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r-Cyrl-RS" sz="3600" dirty="0" smtClean="0">
                <a:solidFill>
                  <a:srgbClr val="0070C0"/>
                </a:solidFill>
              </a:rPr>
              <a:t>теократија</a:t>
            </a:r>
            <a:endParaRPr lang="en-US" sz="3600" dirty="0" smtClean="0">
              <a:solidFill>
                <a:srgbClr val="0070C0"/>
              </a:solidFill>
            </a:endParaRPr>
          </a:p>
          <a:p>
            <a:pPr algn="ctr"/>
            <a:endParaRPr lang="sr-Cyrl-RS" sz="2400" dirty="0" smtClean="0">
              <a:solidFill>
                <a:schemeClr val="bg1"/>
              </a:solidFill>
            </a:endParaRPr>
          </a:p>
          <a:p>
            <a:pPr algn="ctr"/>
            <a:endParaRPr lang="sr-Cyrl-RS" sz="2400" dirty="0">
              <a:solidFill>
                <a:schemeClr val="bg1"/>
              </a:solidFill>
            </a:endParaRPr>
          </a:p>
          <a:p>
            <a:pPr algn="ctr"/>
            <a:endParaRPr lang="en-US" sz="2400" dirty="0">
              <a:solidFill>
                <a:schemeClr val="bg1"/>
              </a:solidFill>
            </a:endParaRPr>
          </a:p>
          <a:p>
            <a:pPr algn="ctr"/>
            <a:r>
              <a:rPr lang="sr-Cyrl-RS" sz="2400" dirty="0" smtClean="0">
                <a:solidFill>
                  <a:schemeClr val="bg1"/>
                </a:solidFill>
              </a:rPr>
              <a:t>ВЛАДАР ИМА И </a:t>
            </a:r>
            <a:r>
              <a:rPr lang="sr-Cyrl-RS" sz="2400" dirty="0" smtClean="0">
                <a:solidFill>
                  <a:srgbClr val="002060"/>
                </a:solidFill>
              </a:rPr>
              <a:t>ДУХОВНУ</a:t>
            </a:r>
            <a:r>
              <a:rPr lang="sr-Cyrl-RS" sz="2400" dirty="0" smtClean="0">
                <a:solidFill>
                  <a:schemeClr val="bg1"/>
                </a:solidFill>
              </a:rPr>
              <a:t> И </a:t>
            </a:r>
            <a:r>
              <a:rPr lang="sr-Cyrl-RS" sz="2400" dirty="0" smtClean="0">
                <a:solidFill>
                  <a:srgbClr val="002060"/>
                </a:solidFill>
              </a:rPr>
              <a:t>СВЕТОВНУ</a:t>
            </a:r>
            <a:r>
              <a:rPr lang="sr-Cyrl-RS" sz="2400" dirty="0" smtClean="0">
                <a:solidFill>
                  <a:schemeClr val="bg1"/>
                </a:solidFill>
              </a:rPr>
              <a:t> ВЛАСТ</a:t>
            </a:r>
            <a:endParaRPr lang="sr-Cyrl-BA" sz="2400" dirty="0">
              <a:solidFill>
                <a:srgbClr val="C00000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7180366" y="3573016"/>
            <a:ext cx="343962" cy="489204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r-Cyrl-BA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385920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sr-Cyrl-R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ЖИВОТ И ДЕЛО  </a:t>
            </a:r>
            <a:endParaRPr lang="sr-Cyrl-BA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sr-Cyrl-RS" dirty="0" smtClean="0"/>
          </a:p>
          <a:p>
            <a:r>
              <a:rPr lang="sr-Cyrl-RS" dirty="0" smtClean="0"/>
              <a:t>Преци Петра </a:t>
            </a:r>
            <a:r>
              <a:rPr lang="en-US" dirty="0" smtClean="0"/>
              <a:t>I </a:t>
            </a:r>
            <a:r>
              <a:rPr lang="sr-Cyrl-RS" dirty="0" smtClean="0"/>
              <a:t>долазе из  Херцеговине,испод пл.Његош.</a:t>
            </a:r>
          </a:p>
          <a:p>
            <a:endParaRPr lang="sr-Cyrl-RS" dirty="0"/>
          </a:p>
          <a:p>
            <a:r>
              <a:rPr lang="sr-Cyrl-RS" dirty="0" smtClean="0"/>
              <a:t>ПОСТАО ЂАКОН  СА 17.ГОДИНА</a:t>
            </a:r>
          </a:p>
          <a:p>
            <a:endParaRPr lang="sr-Cyrl-RS" dirty="0"/>
          </a:p>
          <a:p>
            <a:r>
              <a:rPr lang="sr-Cyrl-RS" dirty="0" smtClean="0"/>
              <a:t>ШКОЛОВАО СЕ У РУСИЈИ.</a:t>
            </a:r>
          </a:p>
          <a:p>
            <a:endParaRPr lang="sr-Cyrl-RS" dirty="0"/>
          </a:p>
          <a:p>
            <a:endParaRPr lang="sr-Cyrl-BA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sr-Cyrl-B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95450"/>
            <a:ext cx="3960440" cy="44698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769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481</TotalTime>
  <Words>647</Words>
  <Application>Microsoft Office PowerPoint</Application>
  <PresentationFormat>On-screen Show (4:3)</PresentationFormat>
  <Paragraphs>120</Paragraphs>
  <Slides>37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Apex</vt:lpstr>
      <vt:lpstr>PowerPoint Presentation</vt:lpstr>
      <vt:lpstr>PowerPoint Presentation</vt:lpstr>
      <vt:lpstr>PowerPoint Presentation</vt:lpstr>
      <vt:lpstr>ЦРНОГОРСКА  НАРОДНА НОШЊА</vt:lpstr>
      <vt:lpstr>PowerPoint Presentation</vt:lpstr>
      <vt:lpstr>PowerPoint Presentation</vt:lpstr>
      <vt:lpstr>PowerPoint Presentation</vt:lpstr>
      <vt:lpstr>PowerPoint Presentation</vt:lpstr>
      <vt:lpstr>ЖИВОТ И ДЕЛО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ГРБ  ДИНАСТИЈЕ ПЕТРОВИЋ-ЊЕГОШ</vt:lpstr>
      <vt:lpstr>ПЕТАР  II  ПЕТРОВИЋ -ЊЕГОШ</vt:lpstr>
      <vt:lpstr>PowerPoint Presentation</vt:lpstr>
      <vt:lpstr>СУКОБ СА  ГУВЕРНАДУРОМ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ВУК  СТЕФАНОВИЋ   О    ЊЕГОШУ</vt:lpstr>
      <vt:lpstr>  Кнез   Данило  I   Петровић 1851-1860</vt:lpstr>
      <vt:lpstr>PowerPoint Presentation</vt:lpstr>
      <vt:lpstr>PowerPoint Presentation</vt:lpstr>
      <vt:lpstr>PowerPoint Presentation</vt:lpstr>
      <vt:lpstr>  СПОЉНА  ПОЛИТИКА</vt:lpstr>
      <vt:lpstr>PowerPoint Presentation</vt:lpstr>
      <vt:lpstr>PowerPoint Presentation</vt:lpstr>
      <vt:lpstr>PowerPoint Presentation</vt:lpstr>
      <vt:lpstr>PowerPoint Presentation</vt:lpstr>
      <vt:lpstr>  УБИСТВО   КНЕЗА  ДАНИЛА I ПЕТРОВИЋА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Jova</dc:creator>
  <cp:lastModifiedBy>Jova</cp:lastModifiedBy>
  <cp:revision>49</cp:revision>
  <dcterms:created xsi:type="dcterms:W3CDTF">2017-04-24T15:29:50Z</dcterms:created>
  <dcterms:modified xsi:type="dcterms:W3CDTF">2017-05-06T14:47:43Z</dcterms:modified>
</cp:coreProperties>
</file>